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74" r:id="rId5"/>
    <p:sldId id="275" r:id="rId6"/>
    <p:sldId id="267" r:id="rId7"/>
    <p:sldId id="259" r:id="rId8"/>
    <p:sldId id="261" r:id="rId9"/>
    <p:sldId id="276" r:id="rId10"/>
    <p:sldId id="277" r:id="rId11"/>
    <p:sldId id="278" r:id="rId12"/>
    <p:sldId id="262" r:id="rId13"/>
    <p:sldId id="265" r:id="rId14"/>
    <p:sldId id="264" r:id="rId15"/>
    <p:sldId id="263" r:id="rId16"/>
    <p:sldId id="269" r:id="rId17"/>
    <p:sldId id="266" r:id="rId18"/>
    <p:sldId id="268" r:id="rId19"/>
    <p:sldId id="270" r:id="rId20"/>
    <p:sldId id="271" r:id="rId21"/>
    <p:sldId id="272" r:id="rId22"/>
    <p:sldId id="273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B7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6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1B87B-3DE1-4612-A2C5-CA268660EA18}" type="datetimeFigureOut">
              <a:rPr lang="uk-UA" smtClean="0"/>
              <a:t>17.09.2023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7E9E4-9DAD-44FC-9163-79F28EA542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7330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9603-4E95-4E87-856D-67E9C1D3D1C5}" type="datetimeFigureOut">
              <a:rPr lang="uk-UA" smtClean="0"/>
              <a:t>17.09.2023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0C18A-77C1-4E3D-9DFB-526CE2BF980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00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5e923487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5e923487f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5e923487f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45e923487f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2f149ea26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e2f149ea26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7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2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2797C-B77B-481B-95BA-9DC1FB25B4C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7" Type="http://schemas.openxmlformats.org/officeDocument/2006/relationships/image" Target="../media/image6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A98314-F48A-4708-B70E-1040B940066B}"/>
              </a:ext>
            </a:extLst>
          </p:cNvPr>
          <p:cNvSpPr/>
          <p:nvPr/>
        </p:nvSpPr>
        <p:spPr>
          <a:xfrm>
            <a:off x="-317369" y="6468085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7CE120-2EAE-404C-ADE8-99E90CE87BD9}"/>
              </a:ext>
            </a:extLst>
          </p:cNvPr>
          <p:cNvSpPr/>
          <p:nvPr/>
        </p:nvSpPr>
        <p:spPr>
          <a:xfrm>
            <a:off x="2670927" y="2759682"/>
            <a:ext cx="7283777" cy="1338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Solar cell materials: </a:t>
            </a:r>
            <a:endParaRPr lang="uk-UA" sz="2400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simulation, optical and photoelectric characterization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951BF0-A1D4-455B-A888-78E9D794E223}"/>
              </a:ext>
            </a:extLst>
          </p:cNvPr>
          <p:cNvSpPr/>
          <p:nvPr/>
        </p:nvSpPr>
        <p:spPr>
          <a:xfrm>
            <a:off x="857839" y="4403154"/>
            <a:ext cx="10774837" cy="15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Serhiy KONDRATENKO</a:t>
            </a:r>
            <a:r>
              <a:rPr lang="en-US" b="1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Optics, Faculty of Physics, Taras Shevchenko National University of Kyiv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Oleg OLIKH</a:t>
            </a:r>
            <a:r>
              <a:rPr lang="en-US" b="1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Physics Department, Faculty of Physics, Taras Shevchenko National University of Kyiv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238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392665-84AC-BFE5-CDCD-6131CAA0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" y="627344"/>
            <a:ext cx="4959028" cy="19460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D672C0-D1E0-F565-C950-A01164FB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14" y="1615094"/>
            <a:ext cx="6245970" cy="17636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29A4C0-B2D2-4A1E-09B5-EAADC9FE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66" y="3378764"/>
            <a:ext cx="6582760" cy="19460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3F7996-0CA1-1D42-2CC2-FD02E5CCA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604" y="3838896"/>
            <a:ext cx="5304880" cy="26070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1276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2005418" y="433907"/>
            <a:ext cx="10000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EXCHANGE OF SCIENTIFIC EXPERIENCE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5403" y="1034388"/>
            <a:ext cx="5572124" cy="199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 descr="https://gen.phys.univ.kiev.ua/wp-content/uploads/2022/04/4-1-585x18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175" y="3714691"/>
            <a:ext cx="5906826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>
            <a:off x="189174" y="3057057"/>
            <a:ext cx="56678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ru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PAVLO LISHCHUK: joint experimental research on thermal transport in semiconductor structures (2017-2019).</a:t>
            </a:r>
            <a:endParaRPr dirty="0"/>
          </a:p>
        </p:txBody>
      </p:sp>
      <p:sp>
        <p:nvSpPr>
          <p:cNvPr id="207" name="Google Shape;207;p33"/>
          <p:cNvSpPr/>
          <p:nvPr/>
        </p:nvSpPr>
        <p:spPr>
          <a:xfrm>
            <a:off x="189174" y="5743754"/>
            <a:ext cx="5667879" cy="92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ru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KATERYNA DUBYK: experimental research on colloidal solutions of nanoparticles with varying content of carbon materials (2016, 2017).</a:t>
            </a:r>
            <a:endParaRPr dirty="0"/>
          </a:p>
        </p:txBody>
      </p:sp>
      <p:sp>
        <p:nvSpPr>
          <p:cNvPr id="208" name="Google Shape;208;p33"/>
          <p:cNvSpPr/>
          <p:nvPr/>
        </p:nvSpPr>
        <p:spPr>
          <a:xfrm>
            <a:off x="6428367" y="3068360"/>
            <a:ext cx="56678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ru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VIKTOR MANDROLKO during academic mobility within the Erasmus+ program (2021-2022)</a:t>
            </a:r>
            <a:endParaRPr b="1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6409648" y="5743753"/>
            <a:ext cx="56678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ru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LESIA CHEPELA during academic mobility within the Erasmus+ program (2019, 2023).</a:t>
            </a:r>
            <a:endParaRPr/>
          </a:p>
        </p:txBody>
      </p:sp>
      <p:grpSp>
        <p:nvGrpSpPr>
          <p:cNvPr id="210" name="Google Shape;210;p33"/>
          <p:cNvGrpSpPr/>
          <p:nvPr/>
        </p:nvGrpSpPr>
        <p:grpSpPr>
          <a:xfrm>
            <a:off x="6458387" y="3714691"/>
            <a:ext cx="5637860" cy="1985814"/>
            <a:chOff x="6409647" y="3921333"/>
            <a:chExt cx="5637860" cy="1985815"/>
          </a:xfrm>
        </p:grpSpPr>
        <p:pic>
          <p:nvPicPr>
            <p:cNvPr id="211" name="Google Shape;211;p33" descr="https://gen.phys.univ.kiev.ua/wp-content/uploads/2022/04/1-1-585x209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05401" y="3927148"/>
              <a:ext cx="5542105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3"/>
            <p:cNvPicPr preferRelativeResize="0"/>
            <p:nvPr/>
          </p:nvPicPr>
          <p:blipFill rotWithShape="1">
            <a:blip r:embed="rId6">
              <a:alphaModFix/>
            </a:blip>
            <a:srcRect l="56996" b="51278"/>
            <a:stretch/>
          </p:blipFill>
          <p:spPr>
            <a:xfrm>
              <a:off x="6409647" y="3927148"/>
              <a:ext cx="2469067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3"/>
            <p:cNvPicPr preferRelativeResize="0"/>
            <p:nvPr/>
          </p:nvPicPr>
          <p:blipFill rotWithShape="1">
            <a:blip r:embed="rId6">
              <a:alphaModFix/>
            </a:blip>
            <a:srcRect l="954" t="-1" r="45444" b="2430"/>
            <a:stretch/>
          </p:blipFill>
          <p:spPr>
            <a:xfrm>
              <a:off x="10426701" y="3921333"/>
              <a:ext cx="1620806" cy="19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33"/>
          <p:cNvGrpSpPr/>
          <p:nvPr/>
        </p:nvGrpSpPr>
        <p:grpSpPr>
          <a:xfrm>
            <a:off x="189654" y="1034387"/>
            <a:ext cx="5906346" cy="1980000"/>
            <a:chOff x="189653" y="1034387"/>
            <a:chExt cx="5653305" cy="1980000"/>
          </a:xfrm>
        </p:grpSpPr>
        <p:pic>
          <p:nvPicPr>
            <p:cNvPr id="215" name="Google Shape;215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r="73325"/>
            <a:stretch/>
          </p:blipFill>
          <p:spPr>
            <a:xfrm>
              <a:off x="189653" y="1034387"/>
              <a:ext cx="1575648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57958" y="1034387"/>
              <a:ext cx="1485000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l="57420"/>
            <a:stretch/>
          </p:blipFill>
          <p:spPr>
            <a:xfrm>
              <a:off x="1804090" y="1034387"/>
              <a:ext cx="2515079" cy="19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C72C6-1531-49FC-A791-ED20D2FA8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0" b="13883"/>
          <a:stretch/>
        </p:blipFill>
        <p:spPr bwMode="auto">
          <a:xfrm>
            <a:off x="1" y="4041933"/>
            <a:ext cx="4572000" cy="254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FEB1B-E8CD-42EE-8C2E-EA5C5FFB2330}"/>
              </a:ext>
            </a:extLst>
          </p:cNvPr>
          <p:cNvSpPr txBox="1"/>
          <p:nvPr/>
        </p:nvSpPr>
        <p:spPr>
          <a:xfrm>
            <a:off x="1249960" y="2159335"/>
            <a:ext cx="10477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of  Optical diagnostics of semiconductor materials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F1F65-260D-4E8F-8AE4-9404744977CF}"/>
              </a:ext>
            </a:extLst>
          </p:cNvPr>
          <p:cNvSpPr txBox="1"/>
          <p:nvPr/>
        </p:nvSpPr>
        <p:spPr>
          <a:xfrm>
            <a:off x="2014194" y="2967335"/>
            <a:ext cx="8163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400" b="1" dirty="0"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Serhiy Kondratenko </a:t>
            </a:r>
            <a:endParaRPr lang="en-US" altLang="ru-RU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4" descr="Flexible Perovskite Solar Cells: High‐Performance Flexible Perovskite Solar  Cells Enabled by Low‐Temperature ALD‐Assisted Surface Passivation (Advanced  Optical Materials 24/2018) - Jin - 2018 - Advanced Optical Materials -  Wiley Online Library">
            <a:extLst>
              <a:ext uri="{FF2B5EF4-FFF2-40B4-BE49-F238E27FC236}">
                <a16:creationId xmlns:a16="http://schemas.microsoft.com/office/drawing/2014/main" id="{C9E8E90B-1AF6-4460-B24F-35BE36C5A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28379" b="23915"/>
          <a:stretch/>
        </p:blipFill>
        <p:spPr bwMode="auto">
          <a:xfrm>
            <a:off x="4572000" y="4032506"/>
            <a:ext cx="4026716" cy="255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CA1A7B7C-0761-4EC2-8B9D-0EE1E6EC2C14}"/>
              </a:ext>
            </a:extLst>
          </p:cNvPr>
          <p:cNvGrpSpPr/>
          <p:nvPr/>
        </p:nvGrpSpPr>
        <p:grpSpPr>
          <a:xfrm>
            <a:off x="8598716" y="4051360"/>
            <a:ext cx="3593284" cy="2542688"/>
            <a:chOff x="8573549" y="4315312"/>
            <a:chExt cx="3570729" cy="2542688"/>
          </a:xfrm>
        </p:grpSpPr>
        <p:pic>
          <p:nvPicPr>
            <p:cNvPr id="10" name="Picture 16" descr="Advanced Optical Materials: Vol 8, No 9">
              <a:extLst>
                <a:ext uri="{FF2B5EF4-FFF2-40B4-BE49-F238E27FC236}">
                  <a16:creationId xmlns:a16="http://schemas.microsoft.com/office/drawing/2014/main" id="{64171EB6-152C-4915-8191-5CBFA60AD3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2" b="10076"/>
            <a:stretch/>
          </p:blipFill>
          <p:spPr bwMode="auto">
            <a:xfrm>
              <a:off x="8573549" y="4315312"/>
              <a:ext cx="3570729" cy="254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57C06C87-37DE-4E0D-AB50-3605E05C3FDC}"/>
                </a:ext>
              </a:extLst>
            </p:cNvPr>
            <p:cNvSpPr/>
            <p:nvPr/>
          </p:nvSpPr>
          <p:spPr>
            <a:xfrm>
              <a:off x="9395670" y="4315312"/>
              <a:ext cx="2642532" cy="197965"/>
            </a:xfrm>
            <a:prstGeom prst="rect">
              <a:avLst/>
            </a:prstGeom>
            <a:solidFill>
              <a:srgbClr val="14171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517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74839" y="6512601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B3D15-60F0-4147-8663-8A4112E9020D}"/>
              </a:ext>
            </a:extLst>
          </p:cNvPr>
          <p:cNvSpPr txBox="1"/>
          <p:nvPr/>
        </p:nvSpPr>
        <p:spPr>
          <a:xfrm>
            <a:off x="-433631" y="503718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Research topics</a:t>
            </a:r>
            <a:endParaRPr lang="ru-RU" altLang="ru-RU" sz="24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F20700D7-C4C4-421A-AC0D-2DAFADD15F7F}"/>
              </a:ext>
            </a:extLst>
          </p:cNvPr>
          <p:cNvSpPr/>
          <p:nvPr/>
        </p:nvSpPr>
        <p:spPr>
          <a:xfrm>
            <a:off x="926641" y="1051852"/>
            <a:ext cx="5241548" cy="26436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0899-BB24-46CB-9E0E-A6AB6F1AC3C7}"/>
              </a:ext>
            </a:extLst>
          </p:cNvPr>
          <p:cNvSpPr txBox="1"/>
          <p:nvPr/>
        </p:nvSpPr>
        <p:spPr>
          <a:xfrm>
            <a:off x="1010664" y="1118981"/>
            <a:ext cx="5023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cells and IR Photodetectors</a:t>
            </a:r>
            <a:endParaRPr lang="en-US" sz="2000" b="1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DB013CD-7BDD-48C3-8835-6934E3B5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5" y="1630219"/>
            <a:ext cx="4810542" cy="1822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C9B71-DD7C-4FBE-8520-3F8A3EAFA22A}"/>
              </a:ext>
            </a:extLst>
          </p:cNvPr>
          <p:cNvSpPr txBox="1"/>
          <p:nvPr/>
        </p:nvSpPr>
        <p:spPr>
          <a:xfrm>
            <a:off x="7234522" y="1056634"/>
            <a:ext cx="5061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of Low-Dimensional Systems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DECCE27E-0E95-4875-8C6A-284B41CC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45" y="1420479"/>
            <a:ext cx="3035195" cy="2255234"/>
          </a:xfrm>
          <a:prstGeom prst="rect">
            <a:avLst/>
          </a:prstGeom>
        </p:spPr>
      </p:pic>
      <p:pic>
        <p:nvPicPr>
          <p:cNvPr id="10" name="Рисунок 22">
            <a:extLst>
              <a:ext uri="{FF2B5EF4-FFF2-40B4-BE49-F238E27FC236}">
                <a16:creationId xmlns:a16="http://schemas.microsoft.com/office/drawing/2014/main" id="{A34FB388-DFC4-4495-AF9F-49B0B4AD8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73" y="4509638"/>
            <a:ext cx="3990632" cy="1980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37174-F906-4439-B0C3-537DC24AAD3C}"/>
              </a:ext>
            </a:extLst>
          </p:cNvPr>
          <p:cNvSpPr txBox="1"/>
          <p:nvPr/>
        </p:nvSpPr>
        <p:spPr>
          <a:xfrm>
            <a:off x="3154329" y="4023954"/>
            <a:ext cx="7387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Photoconductivity of Semiconductor Heterostructures</a:t>
            </a:r>
          </a:p>
        </p:txBody>
      </p: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1DB12D11-61B1-4C68-9D62-EAD8B996025E}"/>
              </a:ext>
            </a:extLst>
          </p:cNvPr>
          <p:cNvSpPr/>
          <p:nvPr/>
        </p:nvSpPr>
        <p:spPr>
          <a:xfrm>
            <a:off x="6848023" y="1051851"/>
            <a:ext cx="5142872" cy="26836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3A0C7786-164B-44B6-806D-9ED529118B96}"/>
              </a:ext>
            </a:extLst>
          </p:cNvPr>
          <p:cNvSpPr/>
          <p:nvPr/>
        </p:nvSpPr>
        <p:spPr>
          <a:xfrm>
            <a:off x="2766215" y="3836584"/>
            <a:ext cx="6641735" cy="26836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1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93">
            <a:extLst>
              <a:ext uri="{FF2B5EF4-FFF2-40B4-BE49-F238E27FC236}">
                <a16:creationId xmlns:a16="http://schemas.microsoft.com/office/drawing/2014/main" id="{AF9148A7-A11C-460F-99FA-F3CB6DEA4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44" y="1405893"/>
            <a:ext cx="60913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297363">
              <a:lnSpc>
                <a:spcPct val="90000"/>
              </a:lnSpc>
              <a:spcBef>
                <a:spcPts val="3313"/>
              </a:spcBef>
              <a:buFont typeface="Arial" panose="020B0604020202020204" pitchFamily="34" charset="0"/>
              <a:buChar char="•"/>
              <a:defRPr sz="9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7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6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Photoelectric and  </a:t>
            </a:r>
            <a:r>
              <a:rPr lang="en-GB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Photol</a:t>
            </a:r>
            <a:r>
              <a:rPr lang="en-US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uminescence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spectroscopy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Photoconductivity transients and thermally stimulated  conductivity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measurement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CC5C-1F1D-4F2A-8C14-EC0D73030FE8}"/>
              </a:ext>
            </a:extLst>
          </p:cNvPr>
          <p:cNvSpPr txBox="1"/>
          <p:nvPr/>
        </p:nvSpPr>
        <p:spPr>
          <a:xfrm>
            <a:off x="0" y="41560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Experimental facilities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928F71F4-00FE-4808-8383-8213F0D8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1475" r="10735" b="20473"/>
          <a:stretch/>
        </p:blipFill>
        <p:spPr>
          <a:xfrm>
            <a:off x="501750" y="2827015"/>
            <a:ext cx="3513615" cy="315619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ABC005-C7FC-4B12-80FD-16C563A8C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3" b="9703"/>
          <a:stretch/>
        </p:blipFill>
        <p:spPr bwMode="auto">
          <a:xfrm>
            <a:off x="7229437" y="1400996"/>
            <a:ext cx="4242274" cy="22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31331DA4-DC17-457A-ACAD-8A9CEA485139}"/>
              </a:ext>
            </a:extLst>
          </p:cNvPr>
          <p:cNvSpPr/>
          <p:nvPr/>
        </p:nvSpPr>
        <p:spPr>
          <a:xfrm>
            <a:off x="273090" y="913286"/>
            <a:ext cx="6112216" cy="5625737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51D48-EC0F-4966-8EA2-7275E0673FA1}"/>
              </a:ext>
            </a:extLst>
          </p:cNvPr>
          <p:cNvSpPr txBox="1"/>
          <p:nvPr/>
        </p:nvSpPr>
        <p:spPr>
          <a:xfrm>
            <a:off x="4172724" y="2861445"/>
            <a:ext cx="2055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range:</a:t>
            </a:r>
          </a:p>
          <a:p>
            <a:r>
              <a:rPr lang="en-US" dirty="0"/>
              <a:t>10-400K</a:t>
            </a:r>
          </a:p>
          <a:p>
            <a:endParaRPr lang="en-US" dirty="0"/>
          </a:p>
          <a:p>
            <a:r>
              <a:rPr lang="en-US" dirty="0"/>
              <a:t>Spectral range</a:t>
            </a:r>
          </a:p>
          <a:p>
            <a:r>
              <a:rPr lang="en-US" dirty="0"/>
              <a:t>0.25-10 </a:t>
            </a:r>
            <a:r>
              <a:rPr lang="el-GR" dirty="0"/>
              <a:t>μ</a:t>
            </a:r>
            <a:r>
              <a:rPr lang="en-US" dirty="0"/>
              <a:t>m</a:t>
            </a:r>
          </a:p>
          <a:p>
            <a:endParaRPr lang="en-US" dirty="0"/>
          </a:p>
          <a:p>
            <a:r>
              <a:rPr lang="en-US" dirty="0" err="1"/>
              <a:t>pA</a:t>
            </a:r>
            <a:r>
              <a:rPr lang="en-US" dirty="0"/>
              <a:t> low current sensitivity</a:t>
            </a:r>
          </a:p>
          <a:p>
            <a:endParaRPr lang="en-US" dirty="0"/>
          </a:p>
          <a:p>
            <a:r>
              <a:rPr lang="en-US" dirty="0"/>
              <a:t>Lock-in amplifier low noise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F2531-3567-42C8-9E84-338207F15BA0}"/>
              </a:ext>
            </a:extLst>
          </p:cNvPr>
          <p:cNvSpPr txBox="1"/>
          <p:nvPr/>
        </p:nvSpPr>
        <p:spPr>
          <a:xfrm>
            <a:off x="1242480" y="921865"/>
            <a:ext cx="450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Semiconductor characterization setup </a:t>
            </a:r>
          </a:p>
        </p:txBody>
      </p:sp>
      <p:sp>
        <p:nvSpPr>
          <p:cNvPr id="11" name="Rectangle: Rounded Corners 20">
            <a:extLst>
              <a:ext uri="{FF2B5EF4-FFF2-40B4-BE49-F238E27FC236}">
                <a16:creationId xmlns:a16="http://schemas.microsoft.com/office/drawing/2014/main" id="{9CABB9B1-930A-416A-8FBA-F6C4DDADB906}"/>
              </a:ext>
            </a:extLst>
          </p:cNvPr>
          <p:cNvSpPr/>
          <p:nvPr/>
        </p:nvSpPr>
        <p:spPr>
          <a:xfrm>
            <a:off x="6732449" y="963865"/>
            <a:ext cx="5207725" cy="2822115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735AD-3E15-4C19-B713-47A27BAFEB84}"/>
              </a:ext>
            </a:extLst>
          </p:cNvPr>
          <p:cNvSpPr txBox="1"/>
          <p:nvPr/>
        </p:nvSpPr>
        <p:spPr>
          <a:xfrm>
            <a:off x="7139303" y="979254"/>
            <a:ext cx="444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AFM and Kelvin Probe Force Microscopy</a:t>
            </a:r>
            <a:endParaRPr lang="en-US" dirty="0"/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182C7BC7-39F1-4B46-B24A-33FB15A679ED}"/>
              </a:ext>
            </a:extLst>
          </p:cNvPr>
          <p:cNvSpPr/>
          <p:nvPr/>
        </p:nvSpPr>
        <p:spPr>
          <a:xfrm>
            <a:off x="6732448" y="4006632"/>
            <a:ext cx="5207725" cy="2532391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9949A-D297-4626-A2C9-3E38DB196FB8}"/>
              </a:ext>
            </a:extLst>
          </p:cNvPr>
          <p:cNvSpPr txBox="1"/>
          <p:nvPr/>
        </p:nvSpPr>
        <p:spPr>
          <a:xfrm>
            <a:off x="6732448" y="4054930"/>
            <a:ext cx="5207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preparation  and  other </a:t>
            </a:r>
            <a:b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/>
              <a:t>characterization</a:t>
            </a:r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facilities</a:t>
            </a:r>
            <a:endParaRPr lang="en-US" dirty="0"/>
          </a:p>
        </p:txBody>
      </p:sp>
      <p:sp>
        <p:nvSpPr>
          <p:cNvPr id="15" name="Прямоугольник 93">
            <a:extLst>
              <a:ext uri="{FF2B5EF4-FFF2-40B4-BE49-F238E27FC236}">
                <a16:creationId xmlns:a16="http://schemas.microsoft.com/office/drawing/2014/main" id="{B9ADEF12-CDA8-4FF8-BF4B-6F709C9A0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68" y="4795284"/>
            <a:ext cx="498708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297363">
              <a:lnSpc>
                <a:spcPct val="90000"/>
              </a:lnSpc>
              <a:spcBef>
                <a:spcPts val="3313"/>
              </a:spcBef>
              <a:buFont typeface="Arial" panose="020B0604020202020204" pitchFamily="34" charset="0"/>
              <a:buChar char="•"/>
              <a:defRPr sz="9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7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6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and spray coating thin film deposition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ellipsometry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transmission and 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203392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12D49-FB8B-4D60-A65D-114055837DD1}"/>
              </a:ext>
            </a:extLst>
          </p:cNvPr>
          <p:cNvSpPr txBox="1"/>
          <p:nvPr/>
        </p:nvSpPr>
        <p:spPr>
          <a:xfrm>
            <a:off x="0" y="62299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Optical diagnostics of solar cell 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4F1C2-C72A-4A4A-BD5D-C9E2AFCDF541}"/>
              </a:ext>
            </a:extLst>
          </p:cNvPr>
          <p:cNvSpPr txBox="1"/>
          <p:nvPr/>
        </p:nvSpPr>
        <p:spPr>
          <a:xfrm>
            <a:off x="-986672" y="1502673"/>
            <a:ext cx="5023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Raman Spectroscopy</a:t>
            </a:r>
            <a:endParaRPr lang="en-US" sz="2000" b="1" dirty="0"/>
          </a:p>
        </p:txBody>
      </p:sp>
      <p:pic>
        <p:nvPicPr>
          <p:cNvPr id="10" name="Объект 4">
            <a:extLst>
              <a:ext uri="{FF2B5EF4-FFF2-40B4-BE49-F238E27FC236}">
                <a16:creationId xmlns:a16="http://schemas.microsoft.com/office/drawing/2014/main" id="{262257F7-B715-441F-AD8B-036BB7AB8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340" y="2125318"/>
            <a:ext cx="8279280" cy="38795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E32136-C397-4211-B527-5E6AD57DC030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5755" y="1257894"/>
            <a:ext cx="2565753" cy="19319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4E8638-2233-478A-A57D-6BA7B1FB69DD}"/>
              </a:ext>
            </a:extLst>
          </p:cNvPr>
          <p:cNvPicPr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8225"/>
          <a:stretch/>
        </p:blipFill>
        <p:spPr>
          <a:xfrm>
            <a:off x="8831254" y="3279064"/>
            <a:ext cx="2565753" cy="32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12D49-FB8B-4D60-A65D-114055837DD1}"/>
              </a:ext>
            </a:extLst>
          </p:cNvPr>
          <p:cNvSpPr txBox="1"/>
          <p:nvPr/>
        </p:nvSpPr>
        <p:spPr>
          <a:xfrm>
            <a:off x="0" y="49616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Ongoing projects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41D91C-58A8-4662-AB5F-47E1F1BF67B3}"/>
              </a:ext>
            </a:extLst>
          </p:cNvPr>
          <p:cNvSpPr/>
          <p:nvPr/>
        </p:nvSpPr>
        <p:spPr>
          <a:xfrm>
            <a:off x="598629" y="1048639"/>
            <a:ext cx="1173077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Innovative Solar Cells </a:t>
            </a:r>
            <a:r>
              <a:rPr lang="en-US" b="1" dirty="0">
                <a:latin typeface="Arial" panose="020B0604020202020204" pitchFamily="34" charset="0"/>
              </a:rPr>
              <a:t>NATO project (2021-2025)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          </a:t>
            </a:r>
            <a:r>
              <a:rPr lang="en-US" dirty="0">
                <a:latin typeface="Arial" panose="020B0604020202020204" pitchFamily="34" charset="0"/>
              </a:rPr>
              <a:t>in collaboration with </a:t>
            </a:r>
          </a:p>
          <a:p>
            <a:r>
              <a:rPr lang="en-US" dirty="0">
                <a:latin typeface="Arial" panose="020B0604020202020204" pitchFamily="34" charset="0"/>
              </a:rPr>
              <a:t>          </a:t>
            </a:r>
            <a:r>
              <a:rPr lang="en-US" dirty="0" err="1">
                <a:latin typeface="Arial" panose="020B0604020202020204" pitchFamily="34" charset="0"/>
              </a:rPr>
              <a:t>Lashkaryov</a:t>
            </a:r>
            <a:r>
              <a:rPr lang="en-US" dirty="0">
                <a:latin typeface="Arial" panose="020B0604020202020204" pitchFamily="34" charset="0"/>
              </a:rPr>
              <a:t> Institute of Semiconductor Physics NASU (ISP NASU), Kyiv, Ukraine (Prof. Dr. Alexei </a:t>
            </a:r>
            <a:r>
              <a:rPr lang="en-US" dirty="0" err="1">
                <a:latin typeface="Arial" panose="020B0604020202020204" pitchFamily="34" charset="0"/>
              </a:rPr>
              <a:t>Nazarov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</a:rPr>
              <a:t>          </a:t>
            </a:r>
            <a:r>
              <a:rPr lang="en-US" dirty="0" err="1">
                <a:latin typeface="Arial" panose="020B0604020202020204" pitchFamily="34" charset="0"/>
              </a:rPr>
              <a:t>Université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catholique</a:t>
            </a:r>
            <a:r>
              <a:rPr lang="en-US" dirty="0">
                <a:latin typeface="Arial" panose="020B0604020202020204" pitchFamily="34" charset="0"/>
              </a:rPr>
              <a:t> de Louvain, Louvain-la-</a:t>
            </a:r>
            <a:r>
              <a:rPr lang="en-US" dirty="0" err="1">
                <a:latin typeface="Arial" panose="020B0604020202020204" pitchFamily="34" charset="0"/>
              </a:rPr>
              <a:t>Neuve</a:t>
            </a:r>
            <a:r>
              <a:rPr lang="en-US" dirty="0">
                <a:latin typeface="Arial" panose="020B0604020202020204" pitchFamily="34" charset="0"/>
              </a:rPr>
              <a:t>, Belgium (Prof. Dr. Denis </a:t>
            </a:r>
            <a:r>
              <a:rPr lang="en-US" dirty="0" err="1">
                <a:latin typeface="Arial" panose="020B0604020202020204" pitchFamily="34" charset="0"/>
              </a:rPr>
              <a:t>Flandre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C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of advanced thin film optoelectronic materials based on coupled</a:t>
            </a:r>
          </a:p>
          <a:p>
            <a:r>
              <a:rPr lang="en-US" b="1" dirty="0">
                <a:solidFill>
                  <a:srgbClr val="C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hybrids of quantum dot and two-dimensional nanostructures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National Research Foundation of Ukraine (2020-2023)</a:t>
            </a:r>
            <a:endParaRPr lang="LID409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7FAA4C-70EC-4E87-B2FE-B2A49FB48D3F}"/>
              </a:ext>
            </a:extLst>
          </p:cNvPr>
          <p:cNvSpPr/>
          <p:nvPr/>
        </p:nvSpPr>
        <p:spPr>
          <a:xfrm>
            <a:off x="598629" y="4579003"/>
            <a:ext cx="10609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</a:rPr>
              <a:t>GeSn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 alloys for improved current generation and charge carrier collection in tandem solar cell </a:t>
            </a:r>
          </a:p>
          <a:p>
            <a:r>
              <a:rPr lang="en-US" b="1" dirty="0">
                <a:latin typeface="Arial" panose="020B0604020202020204" pitchFamily="34" charset="0"/>
              </a:rPr>
              <a:t>CRDF Global (2020-2021)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LID409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D66D3-431F-48ED-A7FC-20B81ADBB543}"/>
              </a:ext>
            </a:extLst>
          </p:cNvPr>
          <p:cNvSpPr txBox="1"/>
          <p:nvPr/>
        </p:nvSpPr>
        <p:spPr>
          <a:xfrm>
            <a:off x="0" y="3943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Completed project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443732-A7EB-44E2-9A6E-3B221D36481A}"/>
              </a:ext>
            </a:extLst>
          </p:cNvPr>
          <p:cNvSpPr/>
          <p:nvPr/>
        </p:nvSpPr>
        <p:spPr>
          <a:xfrm>
            <a:off x="1184217" y="5333745"/>
            <a:ext cx="8534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in collaboration with Arkansas Institute for Nanoscience and Engineering, University of Arkansas</a:t>
            </a:r>
          </a:p>
          <a:p>
            <a:r>
              <a:rPr lang="en-US" dirty="0">
                <a:latin typeface="Arial" panose="020B0604020202020204" pitchFamily="34" charset="0"/>
              </a:rPr>
              <a:t>(Prof. Dr. Gregory </a:t>
            </a:r>
            <a:r>
              <a:rPr lang="en-US" dirty="0" err="1">
                <a:latin typeface="Arial" panose="020B0604020202020204" pitchFamily="34" charset="0"/>
              </a:rPr>
              <a:t>Salamo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r>
              <a:rPr lang="en-US" b="1" dirty="0">
                <a:latin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601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4C817C-75A6-4EC6-8B67-3AA97481A3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94973" y="1800416"/>
            <a:ext cx="7165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uk-UA" sz="1800">
              <a:latin typeface="Arial" panose="020B0604020202020204" pitchFamily="34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87CD897-7CA9-4ACC-B9FE-E0EC095F0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823" y="25981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ru-RU" sz="1800">
              <a:latin typeface="Arial" panose="020B0604020202020204" pitchFamily="34" charset="0"/>
            </a:endParaRP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2C363C87-2765-43AC-B670-7465D250D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240274"/>
              </p:ext>
            </p:extLst>
          </p:nvPr>
        </p:nvGraphicFramePr>
        <p:xfrm>
          <a:off x="1609023" y="2168439"/>
          <a:ext cx="4221163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1222310" imgH="933061" progId="Origin50.Graph">
                  <p:embed/>
                </p:oleObj>
              </mc:Choice>
              <mc:Fallback>
                <p:oleObj name="Graph" r:id="rId2" imgW="1222310" imgH="933061" progId="Origin50.Graph">
                  <p:embed/>
                  <p:pic>
                    <p:nvPicPr>
                      <p:cNvPr id="8199" name="Объект 2">
                        <a:extLst>
                          <a:ext uri="{FF2B5EF4-FFF2-40B4-BE49-F238E27FC236}">
                            <a16:creationId xmlns:a16="http://schemas.microsoft.com/office/drawing/2014/main" id="{883F59DA-0AA7-4D15-9300-D90F89426C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023" y="2168439"/>
                        <a:ext cx="4221163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4">
            <a:extLst>
              <a:ext uri="{FF2B5EF4-FFF2-40B4-BE49-F238E27FC236}">
                <a16:creationId xmlns:a16="http://schemas.microsoft.com/office/drawing/2014/main" id="{B1DC764A-8A93-4315-8DD7-E65402A7F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669386"/>
              </p:ext>
            </p:extLst>
          </p:nvPr>
        </p:nvGraphicFramePr>
        <p:xfrm>
          <a:off x="6377873" y="1976928"/>
          <a:ext cx="4283075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1222310" imgH="933061" progId="Origin50.Graph">
                  <p:embed/>
                </p:oleObj>
              </mc:Choice>
              <mc:Fallback>
                <p:oleObj name="Graph" r:id="rId4" imgW="1222310" imgH="933061" progId="Origin50.Graph">
                  <p:embed/>
                  <p:pic>
                    <p:nvPicPr>
                      <p:cNvPr id="8200" name="Объект 4">
                        <a:extLst>
                          <a:ext uri="{FF2B5EF4-FFF2-40B4-BE49-F238E27FC236}">
                            <a16:creationId xmlns:a16="http://schemas.microsoft.com/office/drawing/2014/main" id="{6D07C9E1-8802-4002-A8FF-239C14D96E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873" y="1976928"/>
                        <a:ext cx="4283075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9610E51-3F23-4608-B5EC-FFBD55AC627D}"/>
              </a:ext>
            </a:extLst>
          </p:cNvPr>
          <p:cNvSpPr txBox="1"/>
          <p:nvPr/>
        </p:nvSpPr>
        <p:spPr>
          <a:xfrm>
            <a:off x="1011936" y="982972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Photoluminescence and photovoltage spectroscopy</a:t>
            </a:r>
          </a:p>
        </p:txBody>
      </p:sp>
    </p:spTree>
    <p:extLst>
      <p:ext uri="{BB962C8B-B14F-4D97-AF65-F5344CB8AC3E}">
        <p14:creationId xmlns:p14="http://schemas.microsoft.com/office/powerpoint/2010/main" val="404471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Группа 60">
            <a:extLst>
              <a:ext uri="{FF2B5EF4-FFF2-40B4-BE49-F238E27FC236}">
                <a16:creationId xmlns:a16="http://schemas.microsoft.com/office/drawing/2014/main" id="{1BA9EC8B-9C07-4B12-8321-7F74FAB3DDBC}"/>
              </a:ext>
            </a:extLst>
          </p:cNvPr>
          <p:cNvGrpSpPr>
            <a:grpSpLocks/>
          </p:cNvGrpSpPr>
          <p:nvPr/>
        </p:nvGrpSpPr>
        <p:grpSpPr bwMode="auto">
          <a:xfrm>
            <a:off x="6572553" y="2033252"/>
            <a:ext cx="4607510" cy="3293615"/>
            <a:chOff x="1706562" y="22268772"/>
            <a:chExt cx="14319251" cy="9206592"/>
          </a:xfrm>
        </p:grpSpPr>
        <p:sp>
          <p:nvSpPr>
            <p:cNvPr id="6" name="Куб 5">
              <a:extLst>
                <a:ext uri="{FF2B5EF4-FFF2-40B4-BE49-F238E27FC236}">
                  <a16:creationId xmlns:a16="http://schemas.microsoft.com/office/drawing/2014/main" id="{32494A5E-2B55-49DA-A72D-54E2BBF9C591}"/>
                </a:ext>
              </a:extLst>
            </p:cNvPr>
            <p:cNvSpPr/>
            <p:nvPr/>
          </p:nvSpPr>
          <p:spPr>
            <a:xfrm>
              <a:off x="3134881" y="24830975"/>
              <a:ext cx="11430152" cy="3643160"/>
            </a:xfrm>
            <a:prstGeom prst="cube">
              <a:avLst>
                <a:gd name="adj" fmla="val 75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cxnSp>
          <p:nvCxnSpPr>
            <p:cNvPr id="7" name="Прямая соединительная линия 177">
              <a:extLst>
                <a:ext uri="{FF2B5EF4-FFF2-40B4-BE49-F238E27FC236}">
                  <a16:creationId xmlns:a16="http://schemas.microsoft.com/office/drawing/2014/main" id="{FE123408-9AE8-4666-BC23-24D49FFB36D2}"/>
                </a:ext>
              </a:extLst>
            </p:cNvPr>
            <p:cNvCxnSpPr/>
            <p:nvPr/>
          </p:nvCxnSpPr>
          <p:spPr>
            <a:xfrm rot="16200000" flipH="1">
              <a:off x="-579769" y="28189041"/>
              <a:ext cx="4644800" cy="7213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179">
              <a:extLst>
                <a:ext uri="{FF2B5EF4-FFF2-40B4-BE49-F238E27FC236}">
                  <a16:creationId xmlns:a16="http://schemas.microsoft.com/office/drawing/2014/main" id="{034D6316-AEA7-445F-BE05-7A7E38DE4433}"/>
                </a:ext>
              </a:extLst>
            </p:cNvPr>
            <p:cNvCxnSpPr/>
            <p:nvPr/>
          </p:nvCxnSpPr>
          <p:spPr>
            <a:xfrm>
              <a:off x="1778700" y="30569645"/>
              <a:ext cx="4142484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738B7538-A6F0-41B1-BA3E-A8229BB096DD}"/>
                </a:ext>
              </a:extLst>
            </p:cNvPr>
            <p:cNvSpPr/>
            <p:nvPr/>
          </p:nvSpPr>
          <p:spPr>
            <a:xfrm>
              <a:off x="5921184" y="29761693"/>
              <a:ext cx="1572593" cy="1641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cxnSp>
          <p:nvCxnSpPr>
            <p:cNvPr id="10" name="Прямая со стрелкой 182">
              <a:extLst>
                <a:ext uri="{FF2B5EF4-FFF2-40B4-BE49-F238E27FC236}">
                  <a16:creationId xmlns:a16="http://schemas.microsoft.com/office/drawing/2014/main" id="{596A76AC-5A7B-4E25-B0E0-382768E3EEC1}"/>
                </a:ext>
              </a:extLst>
            </p:cNvPr>
            <p:cNvCxnSpPr/>
            <p:nvPr/>
          </p:nvCxnSpPr>
          <p:spPr>
            <a:xfrm rot="5400000" flipH="1" flipV="1">
              <a:off x="5849744" y="29760997"/>
              <a:ext cx="1713670" cy="17150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84">
              <a:extLst>
                <a:ext uri="{FF2B5EF4-FFF2-40B4-BE49-F238E27FC236}">
                  <a16:creationId xmlns:a16="http://schemas.microsoft.com/office/drawing/2014/main" id="{40ABD9BF-1B7F-49DA-A812-01181D07836A}"/>
                </a:ext>
              </a:extLst>
            </p:cNvPr>
            <p:cNvCxnSpPr>
              <a:stCxn id="9" idx="6"/>
            </p:cNvCxnSpPr>
            <p:nvPr/>
          </p:nvCxnSpPr>
          <p:spPr>
            <a:xfrm>
              <a:off x="7493777" y="30580713"/>
              <a:ext cx="8532036" cy="3689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86">
              <a:extLst>
                <a:ext uri="{FF2B5EF4-FFF2-40B4-BE49-F238E27FC236}">
                  <a16:creationId xmlns:a16="http://schemas.microsoft.com/office/drawing/2014/main" id="{FA1C4078-013A-4850-8A17-1020888E49C8}"/>
                </a:ext>
              </a:extLst>
            </p:cNvPr>
            <p:cNvCxnSpPr/>
            <p:nvPr/>
          </p:nvCxnSpPr>
          <p:spPr>
            <a:xfrm rot="16200000" flipH="1">
              <a:off x="13745500" y="28367950"/>
              <a:ext cx="4428976" cy="7033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74">
              <a:extLst>
                <a:ext uri="{FF2B5EF4-FFF2-40B4-BE49-F238E27FC236}">
                  <a16:creationId xmlns:a16="http://schemas.microsoft.com/office/drawing/2014/main" id="{9DD26C97-654F-409A-89BD-E07300524F23}"/>
                </a:ext>
              </a:extLst>
            </p:cNvPr>
            <p:cNvCxnSpPr/>
            <p:nvPr/>
          </p:nvCxnSpPr>
          <p:spPr>
            <a:xfrm rot="10800000">
              <a:off x="1706563" y="25902710"/>
              <a:ext cx="2928774" cy="184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75">
              <a:extLst>
                <a:ext uri="{FF2B5EF4-FFF2-40B4-BE49-F238E27FC236}">
                  <a16:creationId xmlns:a16="http://schemas.microsoft.com/office/drawing/2014/main" id="{38CC0436-A12C-4FEC-A0EF-5BD8DE796F80}"/>
                </a:ext>
              </a:extLst>
            </p:cNvPr>
            <p:cNvCxnSpPr/>
            <p:nvPr/>
          </p:nvCxnSpPr>
          <p:spPr>
            <a:xfrm rot="10800000">
              <a:off x="12994244" y="26188629"/>
              <a:ext cx="2930576" cy="184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Куб 14">
              <a:extLst>
                <a:ext uri="{FF2B5EF4-FFF2-40B4-BE49-F238E27FC236}">
                  <a16:creationId xmlns:a16="http://schemas.microsoft.com/office/drawing/2014/main" id="{59AA246B-B7DC-42C3-8170-5ADA1F2D1647}"/>
                </a:ext>
              </a:extLst>
            </p:cNvPr>
            <p:cNvSpPr/>
            <p:nvPr/>
          </p:nvSpPr>
          <p:spPr>
            <a:xfrm>
              <a:off x="4492866" y="24759034"/>
              <a:ext cx="8788124" cy="2787249"/>
            </a:xfrm>
            <a:prstGeom prst="cube">
              <a:avLst>
                <a:gd name="adj" fmla="val 96540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16" name="Куб 15">
              <a:extLst>
                <a:ext uri="{FF2B5EF4-FFF2-40B4-BE49-F238E27FC236}">
                  <a16:creationId xmlns:a16="http://schemas.microsoft.com/office/drawing/2014/main" id="{0B1550F3-4C8C-4983-A33D-D0F1254B4C34}"/>
                </a:ext>
              </a:extLst>
            </p:cNvPr>
            <p:cNvSpPr/>
            <p:nvPr/>
          </p:nvSpPr>
          <p:spPr>
            <a:xfrm>
              <a:off x="10492884" y="24616997"/>
              <a:ext cx="4072149" cy="2929286"/>
            </a:xfrm>
            <a:prstGeom prst="cube">
              <a:avLst>
                <a:gd name="adj" fmla="val 9331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17" name="Куб 16">
              <a:extLst>
                <a:ext uri="{FF2B5EF4-FFF2-40B4-BE49-F238E27FC236}">
                  <a16:creationId xmlns:a16="http://schemas.microsoft.com/office/drawing/2014/main" id="{02B45F39-8F24-420F-9172-4EAD854AE3EE}"/>
                </a:ext>
              </a:extLst>
            </p:cNvPr>
            <p:cNvSpPr/>
            <p:nvPr/>
          </p:nvSpPr>
          <p:spPr>
            <a:xfrm>
              <a:off x="3134881" y="24616997"/>
              <a:ext cx="4072149" cy="2929286"/>
            </a:xfrm>
            <a:prstGeom prst="cube">
              <a:avLst>
                <a:gd name="adj" fmla="val 9331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18" name="TextBox 127">
              <a:extLst>
                <a:ext uri="{FF2B5EF4-FFF2-40B4-BE49-F238E27FC236}">
                  <a16:creationId xmlns:a16="http://schemas.microsoft.com/office/drawing/2014/main" id="{69F69243-3214-4C87-914E-E68C61B3A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3130" y="29249839"/>
              <a:ext cx="3111268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Analyzer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27">
              <a:extLst>
                <a:ext uri="{FF2B5EF4-FFF2-40B4-BE49-F238E27FC236}">
                  <a16:creationId xmlns:a16="http://schemas.microsoft.com/office/drawing/2014/main" id="{9A6B54E1-E8C6-4D28-8DD4-37DFA3FBF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2434" y="28759995"/>
              <a:ext cx="3500462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Substrate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0" name="TextBox 127">
              <a:extLst>
                <a:ext uri="{FF2B5EF4-FFF2-40B4-BE49-F238E27FC236}">
                  <a16:creationId xmlns:a16="http://schemas.microsoft.com/office/drawing/2014/main" id="{2FD7D46B-549F-4455-9FD6-C5B209717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1260" y="23098941"/>
              <a:ext cx="3500462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Epitaxial layers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1" name="Стрелка вниз 187">
              <a:extLst>
                <a:ext uri="{FF2B5EF4-FFF2-40B4-BE49-F238E27FC236}">
                  <a16:creationId xmlns:a16="http://schemas.microsoft.com/office/drawing/2014/main" id="{19792494-1545-40DA-A84A-F31E3FE9FD43}"/>
                </a:ext>
              </a:extLst>
            </p:cNvPr>
            <p:cNvSpPr/>
            <p:nvPr/>
          </p:nvSpPr>
          <p:spPr>
            <a:xfrm>
              <a:off x="8494681" y="22401586"/>
              <a:ext cx="1428318" cy="3787043"/>
            </a:xfrm>
            <a:prstGeom prst="downArrow">
              <a:avLst/>
            </a:prstGeom>
            <a:solidFill>
              <a:srgbClr val="00A2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22" name="TextBox 127">
              <a:extLst>
                <a:ext uri="{FF2B5EF4-FFF2-40B4-BE49-F238E27FC236}">
                  <a16:creationId xmlns:a16="http://schemas.microsoft.com/office/drawing/2014/main" id="{E4FDE53C-620D-4306-B597-572CF0CCE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0060" y="22268772"/>
              <a:ext cx="5493917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Photoexcitation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B2863688-A70A-45A4-8015-D702DBFA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4" name="Об'єкт 43">
            <a:extLst>
              <a:ext uri="{FF2B5EF4-FFF2-40B4-BE49-F238E27FC236}">
                <a16:creationId xmlns:a16="http://schemas.microsoft.com/office/drawing/2014/main" id="{0F90A5E6-E804-47BA-A131-A297A11183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540329"/>
              </p:ext>
            </p:extLst>
          </p:nvPr>
        </p:nvGraphicFramePr>
        <p:xfrm>
          <a:off x="315913" y="1853887"/>
          <a:ext cx="536575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1224000" imgH="935640" progId="Origin95.Graph">
                  <p:embed/>
                </p:oleObj>
              </mc:Choice>
              <mc:Fallback>
                <p:oleObj name="Graph" r:id="rId2" imgW="1224000" imgH="935640" progId="Origin95.Graph">
                  <p:embed/>
                  <p:pic>
                    <p:nvPicPr>
                      <p:cNvPr id="44" name="Об'єкт 43">
                        <a:extLst>
                          <a:ext uri="{FF2B5EF4-FFF2-40B4-BE49-F238E27FC236}">
                            <a16:creationId xmlns:a16="http://schemas.microsoft.com/office/drawing/2014/main" id="{3509D2C1-28D1-404D-982B-B65D724D75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1853887"/>
                        <a:ext cx="5365750" cy="4044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A71E448-3BFF-42EF-9A30-63DCDDE76ACD}"/>
              </a:ext>
            </a:extLst>
          </p:cNvPr>
          <p:cNvSpPr txBox="1"/>
          <p:nvPr/>
        </p:nvSpPr>
        <p:spPr>
          <a:xfrm>
            <a:off x="979439" y="756143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Photoconductivity spectroscopy</a:t>
            </a:r>
          </a:p>
        </p:txBody>
      </p:sp>
    </p:spTree>
    <p:extLst>
      <p:ext uri="{BB962C8B-B14F-4D97-AF65-F5344CB8AC3E}">
        <p14:creationId xmlns:p14="http://schemas.microsoft.com/office/powerpoint/2010/main" val="4149604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2BDE95-7F90-4BAC-B75E-892B6F5E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22" y="1126369"/>
            <a:ext cx="9660433" cy="4794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02ADF-9B78-4F26-84E2-94EEFA70B03D}"/>
              </a:ext>
            </a:extLst>
          </p:cNvPr>
          <p:cNvSpPr txBox="1"/>
          <p:nvPr/>
        </p:nvSpPr>
        <p:spPr>
          <a:xfrm>
            <a:off x="1011936" y="520983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Photoconductivity transients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98FCA-AA4C-462E-8A23-1A65E1794DB2}"/>
              </a:ext>
            </a:extLst>
          </p:cNvPr>
          <p:cNvSpPr txBox="1"/>
          <p:nvPr/>
        </p:nvSpPr>
        <p:spPr>
          <a:xfrm>
            <a:off x="480308" y="52833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Life-time of photogenerated electron hole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9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937B43B7-A1BE-F798-5623-262633C8EC19}"/>
              </a:ext>
            </a:extLst>
          </p:cNvPr>
          <p:cNvGrpSpPr/>
          <p:nvPr/>
        </p:nvGrpSpPr>
        <p:grpSpPr>
          <a:xfrm>
            <a:off x="633045" y="562708"/>
            <a:ext cx="10747846" cy="5983085"/>
            <a:chOff x="505919" y="106393"/>
            <a:chExt cx="11481642" cy="6694377"/>
          </a:xfrm>
        </p:grpSpPr>
        <p:pic>
          <p:nvPicPr>
            <p:cNvPr id="140" name="Google Shape;14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9433" y="229267"/>
              <a:ext cx="4675632" cy="2273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Прямокутник 3">
              <a:extLst>
                <a:ext uri="{FF2B5EF4-FFF2-40B4-BE49-F238E27FC236}">
                  <a16:creationId xmlns:a16="http://schemas.microsoft.com/office/drawing/2014/main" id="{8F276114-AC0F-537E-8187-BF964DAD9A9B}"/>
                </a:ext>
              </a:extLst>
            </p:cNvPr>
            <p:cNvSpPr/>
            <p:nvPr/>
          </p:nvSpPr>
          <p:spPr>
            <a:xfrm>
              <a:off x="2261055" y="425578"/>
              <a:ext cx="3695120" cy="177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500 students</a:t>
              </a:r>
            </a:p>
            <a:p>
              <a:pPr indent="-719982" algn="ctr"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80 </a:t>
              </a: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lecturers</a:t>
              </a:r>
            </a:p>
            <a:p>
              <a:pPr algn="r">
                <a:spcBef>
                  <a:spcPts val="800"/>
                </a:spcBef>
              </a:pP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140 researchers</a:t>
              </a:r>
              <a:endParaRPr lang="uk-UA" sz="3200" b="1" i="1" dirty="0">
                <a:solidFill>
                  <a:srgbClr val="002060"/>
                </a:solidFill>
                <a:latin typeface="Calibri"/>
                <a:cs typeface="Calibri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E998E19-A441-B2CD-79DE-5EAABD14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561" y="1151061"/>
              <a:ext cx="1409295" cy="156740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4BC4BD2D-B63B-6972-A87B-36D2E8C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3807" y="988986"/>
              <a:ext cx="1571037" cy="189154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DA895-A494-9E3C-FDEF-38DC0F9D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05919" y="106393"/>
              <a:ext cx="1479389" cy="1363851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61FFA76-BFB2-8C5D-35B9-033E06E7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19" y="2717405"/>
              <a:ext cx="2283776" cy="193441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FDE6372-0EF6-48E3-07C2-3930B387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5996" y="2717404"/>
              <a:ext cx="228377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899BF26-5F25-2424-6599-C715F595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703" y="4793163"/>
              <a:ext cx="232669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9F70699-F757-3A6A-98BB-39C894CD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26073" y="2717404"/>
              <a:ext cx="2326696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CF444892-9E7F-B80F-C575-CB4A9EDEA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79072" y="2717404"/>
              <a:ext cx="2327875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A23EC858-072B-9D81-05A9-82AC7D2F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36279" y="4793163"/>
              <a:ext cx="2300131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0716D177-4771-5F3D-45D3-46F607A1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5289" y="4793163"/>
              <a:ext cx="2326696" cy="1986692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E932F61-31E9-AC8B-B322-ABB97BD6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60865" y="4793163"/>
              <a:ext cx="2326696" cy="200760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3288A7-0088-4C55-8FD5-DDCE653B9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08B02A1-B8B9-4E65-AB27-2F261B3419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52992"/>
              </p:ext>
            </p:extLst>
          </p:nvPr>
        </p:nvGraphicFramePr>
        <p:xfrm>
          <a:off x="194347" y="2876219"/>
          <a:ext cx="4170503" cy="318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1102468" imgH="842180" progId="Origin95.Graph">
                  <p:embed/>
                </p:oleObj>
              </mc:Choice>
              <mc:Fallback>
                <p:oleObj name="Graph" r:id="rId2" imgW="1102468" imgH="842180" progId="Origin95.Graph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E615581-6239-45FE-994E-F5B6A46532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47" y="2876219"/>
                        <a:ext cx="4170503" cy="31841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CC539AD6-50C9-4279-A7E0-4A912D1A6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2" b="5044"/>
          <a:stretch/>
        </p:blipFill>
        <p:spPr>
          <a:xfrm>
            <a:off x="4718417" y="1529093"/>
            <a:ext cx="7417119" cy="4636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84D7B1-67C2-44B4-BBA7-6876952C520D}"/>
              </a:ext>
            </a:extLst>
          </p:cNvPr>
          <p:cNvSpPr txBox="1"/>
          <p:nvPr/>
        </p:nvSpPr>
        <p:spPr>
          <a:xfrm>
            <a:off x="747986" y="407754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J-V measurements and simulations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1A2A3-17F1-4E31-9626-438553367D18}"/>
              </a:ext>
            </a:extLst>
          </p:cNvPr>
          <p:cNvSpPr txBox="1"/>
          <p:nvPr/>
        </p:nvSpPr>
        <p:spPr>
          <a:xfrm>
            <a:off x="5332723" y="271303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2/3 Diode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Fit</a:t>
            </a:r>
            <a:endParaRPr lang="uk-U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9897-715C-420D-B50A-69E204F264D4}"/>
              </a:ext>
            </a:extLst>
          </p:cNvPr>
          <p:cNvSpPr txBox="1"/>
          <p:nvPr/>
        </p:nvSpPr>
        <p:spPr>
          <a:xfrm>
            <a:off x="307469" y="773354"/>
            <a:ext cx="59016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Performing of the solar cell parameters simulations 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Open-circuit voltage, and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short-circuit current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Power conversion efficiency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J-V and energy structure simulations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Serial resistance and fill factors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Parasitic shunt resistance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F098A7D-CC96-4F25-8178-8EA1A0300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778" y="18583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uk-UA" sz="180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4FEAD2-649C-412A-AA17-BE61E0069A3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92865" y="1448002"/>
            <a:ext cx="7165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uk-UA" sz="1800">
              <a:latin typeface="Arial" panose="020B0604020202020204" pitchFamily="34" charset="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4ADA1-4764-4D4B-9282-1456CF260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15" y="22457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ru-RU" sz="1800">
              <a:latin typeface="Arial" panose="020B0604020202020204" pitchFamily="34" charset="0"/>
            </a:endParaRPr>
          </a:p>
        </p:txBody>
      </p:sp>
      <p:grpSp>
        <p:nvGrpSpPr>
          <p:cNvPr id="8" name="Групувати 11">
            <a:extLst>
              <a:ext uri="{FF2B5EF4-FFF2-40B4-BE49-F238E27FC236}">
                <a16:creationId xmlns:a16="http://schemas.microsoft.com/office/drawing/2014/main" id="{CEB2E103-4C65-40D0-B5C6-8A27CF13E357}"/>
              </a:ext>
            </a:extLst>
          </p:cNvPr>
          <p:cNvGrpSpPr>
            <a:grpSpLocks/>
          </p:cNvGrpSpPr>
          <p:nvPr/>
        </p:nvGrpSpPr>
        <p:grpSpPr bwMode="auto">
          <a:xfrm>
            <a:off x="6375777" y="1442963"/>
            <a:ext cx="3562350" cy="4992687"/>
            <a:chOff x="5040313" y="1315881"/>
            <a:chExt cx="3562438" cy="4993439"/>
          </a:xfrm>
        </p:grpSpPr>
        <p:graphicFrame>
          <p:nvGraphicFramePr>
            <p:cNvPr id="9" name="Об'єкт 2">
              <a:extLst>
                <a:ext uri="{FF2B5EF4-FFF2-40B4-BE49-F238E27FC236}">
                  <a16:creationId xmlns:a16="http://schemas.microsoft.com/office/drawing/2014/main" id="{9A160FDD-D452-486B-828B-71D9B777EF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313" y="1315881"/>
            <a:ext cx="3562438" cy="4993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1439875" imgH="2016557" progId="Origin50.Graph">
                    <p:embed/>
                  </p:oleObj>
                </mc:Choice>
                <mc:Fallback>
                  <p:oleObj name="Graph" r:id="rId2" imgW="1439875" imgH="2016557" progId="Origin50.Graph">
                    <p:embed/>
                    <p:pic>
                      <p:nvPicPr>
                        <p:cNvPr id="7188" name="Об'єкт 2">
                          <a:extLst>
                            <a:ext uri="{FF2B5EF4-FFF2-40B4-BE49-F238E27FC236}">
                              <a16:creationId xmlns:a16="http://schemas.microsoft.com/office/drawing/2014/main" id="{DC45ED05-1D8B-44B6-B57D-F9AF163E59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313" y="1315881"/>
                          <a:ext cx="3562438" cy="49934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1F66204B-489E-4FA1-B7C6-65804A08C8B8}"/>
                </a:ext>
              </a:extLst>
            </p:cNvPr>
            <p:cNvSpPr/>
            <p:nvPr/>
          </p:nvSpPr>
          <p:spPr>
            <a:xfrm>
              <a:off x="6923135" y="4691414"/>
              <a:ext cx="107953" cy="1079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1" name="Стрілка вправо 4">
              <a:extLst>
                <a:ext uri="{FF2B5EF4-FFF2-40B4-BE49-F238E27FC236}">
                  <a16:creationId xmlns:a16="http://schemas.microsoft.com/office/drawing/2014/main" id="{08244344-BA95-47C9-9CD7-DF4CF1B637AE}"/>
                </a:ext>
              </a:extLst>
            </p:cNvPr>
            <p:cNvSpPr/>
            <p:nvPr/>
          </p:nvSpPr>
          <p:spPr>
            <a:xfrm rot="10081946">
              <a:off x="6672303" y="4693002"/>
              <a:ext cx="146054" cy="13813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2326DD2-64DA-4A07-A4F0-84CA0F4D34BB}"/>
                </a:ext>
              </a:extLst>
            </p:cNvPr>
            <p:cNvSpPr/>
            <p:nvPr/>
          </p:nvSpPr>
          <p:spPr>
            <a:xfrm>
              <a:off x="6926310" y="5410660"/>
              <a:ext cx="107953" cy="98440"/>
            </a:xfrm>
            <a:prstGeom prst="ellipse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3" name="Стрілка вправо 15">
              <a:extLst>
                <a:ext uri="{FF2B5EF4-FFF2-40B4-BE49-F238E27FC236}">
                  <a16:creationId xmlns:a16="http://schemas.microsoft.com/office/drawing/2014/main" id="{E1AC6FCF-1522-4D48-9D82-9FE65E3C5096}"/>
                </a:ext>
              </a:extLst>
            </p:cNvPr>
            <p:cNvSpPr/>
            <p:nvPr/>
          </p:nvSpPr>
          <p:spPr>
            <a:xfrm rot="20904624">
              <a:off x="7115226" y="5375729"/>
              <a:ext cx="152404" cy="114317"/>
            </a:xfrm>
            <a:prstGeom prst="rightArrow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cxnSp>
          <p:nvCxnSpPr>
            <p:cNvPr id="14" name="Пряма зі стрілкою 6">
              <a:extLst>
                <a:ext uri="{FF2B5EF4-FFF2-40B4-BE49-F238E27FC236}">
                  <a16:creationId xmlns:a16="http://schemas.microsoft.com/office/drawing/2014/main" id="{4D674EC0-B7AC-4769-B727-85DF73A70973}"/>
                </a:ext>
              </a:extLst>
            </p:cNvPr>
            <p:cNvCxnSpPr/>
            <p:nvPr/>
          </p:nvCxnSpPr>
          <p:spPr>
            <a:xfrm flipV="1">
              <a:off x="6978698" y="4799381"/>
              <a:ext cx="0" cy="574762"/>
            </a:xfrm>
            <a:prstGeom prst="straightConnector1">
              <a:avLst/>
            </a:prstGeom>
            <a:ln w="34925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увати 9">
            <a:extLst>
              <a:ext uri="{FF2B5EF4-FFF2-40B4-BE49-F238E27FC236}">
                <a16:creationId xmlns:a16="http://schemas.microsoft.com/office/drawing/2014/main" id="{1C158800-E377-4229-87D4-59B5726C7496}"/>
              </a:ext>
            </a:extLst>
          </p:cNvPr>
          <p:cNvGrpSpPr>
            <a:grpSpLocks/>
          </p:cNvGrpSpPr>
          <p:nvPr/>
        </p:nvGrpSpPr>
        <p:grpSpPr bwMode="auto">
          <a:xfrm>
            <a:off x="2270502" y="1604888"/>
            <a:ext cx="2774950" cy="2135187"/>
            <a:chOff x="947403" y="1501092"/>
            <a:chExt cx="3246169" cy="2469833"/>
          </a:xfrm>
        </p:grpSpPr>
        <p:graphicFrame>
          <p:nvGraphicFramePr>
            <p:cNvPr id="16" name="Об'єкт 4">
              <a:extLst>
                <a:ext uri="{FF2B5EF4-FFF2-40B4-BE49-F238E27FC236}">
                  <a16:creationId xmlns:a16="http://schemas.microsoft.com/office/drawing/2014/main" id="{34399617-6E07-48A5-97C7-9EB6EC6F55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7403" y="1501092"/>
            <a:ext cx="3246169" cy="24698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1219200" imgH="939800" progId="Origin50.Graph">
                    <p:embed/>
                  </p:oleObj>
                </mc:Choice>
                <mc:Fallback>
                  <p:oleObj name="Graph" r:id="rId4" imgW="1219200" imgH="939800" progId="Origin50.Graph">
                    <p:embed/>
                    <p:pic>
                      <p:nvPicPr>
                        <p:cNvPr id="7185" name="Об'єкт 4">
                          <a:extLst>
                            <a:ext uri="{FF2B5EF4-FFF2-40B4-BE49-F238E27FC236}">
                              <a16:creationId xmlns:a16="http://schemas.microsoft.com/office/drawing/2014/main" id="{CEE479FB-C37D-4CBA-BFC6-632D64E342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7403" y="1501092"/>
                          <a:ext cx="3246169" cy="24698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EA47B33A-6C10-401E-B414-8B45F576D1A1}"/>
                </a:ext>
              </a:extLst>
            </p:cNvPr>
            <p:cNvSpPr/>
            <p:nvPr/>
          </p:nvSpPr>
          <p:spPr>
            <a:xfrm>
              <a:off x="3166608" y="2029949"/>
              <a:ext cx="107710" cy="1083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8" name="Стрілка вправо 19">
              <a:extLst>
                <a:ext uri="{FF2B5EF4-FFF2-40B4-BE49-F238E27FC236}">
                  <a16:creationId xmlns:a16="http://schemas.microsoft.com/office/drawing/2014/main" id="{927C0ADC-9FCE-4D9C-A9EE-2B6EEBFA59A8}"/>
                </a:ext>
              </a:extLst>
            </p:cNvPr>
            <p:cNvSpPr/>
            <p:nvPr/>
          </p:nvSpPr>
          <p:spPr>
            <a:xfrm rot="10800000">
              <a:off x="2908475" y="2018931"/>
              <a:ext cx="150423" cy="13588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</p:grpSp>
      <p:grpSp>
        <p:nvGrpSpPr>
          <p:cNvPr id="19" name="Групувати 8">
            <a:extLst>
              <a:ext uri="{FF2B5EF4-FFF2-40B4-BE49-F238E27FC236}">
                <a16:creationId xmlns:a16="http://schemas.microsoft.com/office/drawing/2014/main" id="{1FB5276A-B0D9-40C7-9260-337609371A99}"/>
              </a:ext>
            </a:extLst>
          </p:cNvPr>
          <p:cNvGrpSpPr>
            <a:grpSpLocks/>
          </p:cNvGrpSpPr>
          <p:nvPr/>
        </p:nvGrpSpPr>
        <p:grpSpPr bwMode="auto">
          <a:xfrm>
            <a:off x="2091114" y="3771824"/>
            <a:ext cx="4357688" cy="2762250"/>
            <a:chOff x="755576" y="3645024"/>
            <a:chExt cx="4358134" cy="2762390"/>
          </a:xfrm>
        </p:grpSpPr>
        <p:graphicFrame>
          <p:nvGraphicFramePr>
            <p:cNvPr id="20" name="Об'єкт 2">
              <a:extLst>
                <a:ext uri="{FF2B5EF4-FFF2-40B4-BE49-F238E27FC236}">
                  <a16:creationId xmlns:a16="http://schemas.microsoft.com/office/drawing/2014/main" id="{75F94E29-FCC6-4CC4-A193-1245FA3F55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4801" y="3645024"/>
            <a:ext cx="4178909" cy="2762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4864608" imgH="3244291" progId="Origin50.Graph">
                    <p:embed/>
                  </p:oleObj>
                </mc:Choice>
                <mc:Fallback>
                  <p:oleObj name="Graph" r:id="rId6" imgW="4864608" imgH="3244291" progId="Origin50.Graph">
                    <p:embed/>
                    <p:pic>
                      <p:nvPicPr>
                        <p:cNvPr id="7179" name="Об'єкт 2">
                          <a:extLst>
                            <a:ext uri="{FF2B5EF4-FFF2-40B4-BE49-F238E27FC236}">
                              <a16:creationId xmlns:a16="http://schemas.microsoft.com/office/drawing/2014/main" id="{6F120E14-06A6-4B0C-9F51-EF35AAF89D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4801" y="3645024"/>
                          <a:ext cx="4178909" cy="2762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48D269B1-6B60-48E0-9987-35EDDE348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89744" y="4614913"/>
              <a:ext cx="123944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400">
                  <a:latin typeface="Arial" panose="020B0604020202020204" pitchFamily="34" charset="0"/>
                </a:rPr>
                <a:t>Position (nm)</a:t>
              </a:r>
              <a:endParaRPr lang="uk-UA" altLang="ru-RU" sz="1400"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FC3B3-0164-4BA4-B737-CCB61CAAF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712" y="5995161"/>
              <a:ext cx="123944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400">
                  <a:latin typeface="Arial" panose="020B0604020202020204" pitchFamily="34" charset="0"/>
                </a:rPr>
                <a:t>Position (nm)</a:t>
              </a:r>
              <a:endParaRPr lang="uk-UA" altLang="ru-RU" sz="1400"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9354CE-B470-4980-AA2E-75C071C52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915" y="5781461"/>
              <a:ext cx="272542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10               20              30              40</a:t>
              </a:r>
              <a:endParaRPr lang="uk-UA" altLang="ru-RU" sz="1200"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10F1F7-D5AC-43C7-982B-D31C80FDD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35" y="5582547"/>
              <a:ext cx="26962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0</a:t>
              </a:r>
              <a:endParaRPr lang="uk-UA" altLang="ru-RU" sz="1200">
                <a:latin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A87C9-4BB5-4069-A7E0-5590C359B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35" y="3660198"/>
              <a:ext cx="354584" cy="2123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25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20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15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10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5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0</a:t>
              </a:r>
              <a:endParaRPr lang="uk-UA" altLang="ru-RU" sz="1200">
                <a:latin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3E9F63-845C-42E6-B89A-F911E69C1D17}"/>
              </a:ext>
            </a:extLst>
          </p:cNvPr>
          <p:cNvSpPr txBox="1"/>
          <p:nvPr/>
        </p:nvSpPr>
        <p:spPr>
          <a:xfrm>
            <a:off x="448460" y="696491"/>
            <a:ext cx="1068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Simulations of</a:t>
            </a:r>
            <a:r>
              <a:rPr lang="uk-UA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band diagram and parameters of solar cells</a:t>
            </a:r>
          </a:p>
        </p:txBody>
      </p:sp>
    </p:spTree>
    <p:extLst>
      <p:ext uri="{BB962C8B-B14F-4D97-AF65-F5344CB8AC3E}">
        <p14:creationId xmlns:p14="http://schemas.microsoft.com/office/powerpoint/2010/main" val="1168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C3563EB-8871-4252-A413-7E5EDB38DA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118" y="2161892"/>
            <a:ext cx="3704539" cy="36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AE4E3EC-B6F5-4552-8974-E25C9A88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2030974"/>
            <a:ext cx="4095750" cy="4524375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002D217A-E39C-479F-9F72-48EC2FCE3158}"/>
              </a:ext>
            </a:extLst>
          </p:cNvPr>
          <p:cNvCxnSpPr/>
          <p:nvPr/>
        </p:nvCxnSpPr>
        <p:spPr>
          <a:xfrm>
            <a:off x="4109001" y="2172845"/>
            <a:ext cx="0" cy="35820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22D80EF-FC59-4FDE-AFB5-CBD1D3F07E31}"/>
              </a:ext>
            </a:extLst>
          </p:cNvPr>
          <p:cNvSpPr/>
          <p:nvPr/>
        </p:nvSpPr>
        <p:spPr>
          <a:xfrm>
            <a:off x="921447" y="2183478"/>
            <a:ext cx="1076324" cy="3582099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FB07BA2-2F64-41E2-BD0C-07DD6188152D}"/>
              </a:ext>
            </a:extLst>
          </p:cNvPr>
          <p:cNvSpPr/>
          <p:nvPr/>
        </p:nvSpPr>
        <p:spPr>
          <a:xfrm>
            <a:off x="1997770" y="2194110"/>
            <a:ext cx="990915" cy="3582099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7E3BC27-F1D5-4325-9199-FCFA337C42F8}"/>
              </a:ext>
            </a:extLst>
          </p:cNvPr>
          <p:cNvSpPr/>
          <p:nvPr/>
        </p:nvSpPr>
        <p:spPr>
          <a:xfrm>
            <a:off x="2988686" y="2177757"/>
            <a:ext cx="1114998" cy="3582099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5A479E0-8C4C-4B97-B846-00422009C475}"/>
              </a:ext>
            </a:extLst>
          </p:cNvPr>
          <p:cNvGrpSpPr/>
          <p:nvPr/>
        </p:nvGrpSpPr>
        <p:grpSpPr>
          <a:xfrm>
            <a:off x="4260660" y="4688778"/>
            <a:ext cx="4680281" cy="1375724"/>
            <a:chOff x="4441895" y="3760634"/>
            <a:chExt cx="4680281" cy="1375724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FA0958D8-0CB7-4101-B455-FC3941F40417}"/>
                </a:ext>
              </a:extLst>
            </p:cNvPr>
            <p:cNvSpPr/>
            <p:nvPr/>
          </p:nvSpPr>
          <p:spPr>
            <a:xfrm>
              <a:off x="4458359" y="3869506"/>
              <a:ext cx="866661" cy="1515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66D162-84A7-41E7-AA91-F150D3D9CAD4}"/>
                </a:ext>
              </a:extLst>
            </p:cNvPr>
            <p:cNvSpPr txBox="1"/>
            <p:nvPr/>
          </p:nvSpPr>
          <p:spPr>
            <a:xfrm>
              <a:off x="5325020" y="3760634"/>
              <a:ext cx="3715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Transparent conductive PEDOT:PSS</a:t>
              </a:r>
              <a:endParaRPr lang="ru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AC0DC71B-34A4-4968-B047-A5DA9F0F2FDF}"/>
                </a:ext>
              </a:extLst>
            </p:cNvPr>
            <p:cNvSpPr/>
            <p:nvPr/>
          </p:nvSpPr>
          <p:spPr>
            <a:xfrm>
              <a:off x="4452871" y="4215027"/>
              <a:ext cx="866661" cy="15158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1C597E7B-0A82-4BD7-9461-7648DAA0A44A}"/>
                </a:ext>
              </a:extLst>
            </p:cNvPr>
            <p:cNvSpPr/>
            <p:nvPr/>
          </p:nvSpPr>
          <p:spPr>
            <a:xfrm>
              <a:off x="4452871" y="4547743"/>
              <a:ext cx="866661" cy="151589"/>
            </a:xfrm>
            <a:prstGeom prst="rect">
              <a:avLst/>
            </a:prstGeom>
            <a:solidFill>
              <a:srgbClr val="C67B4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105844-DBFC-401D-AB9A-19B4A7A2BF84}"/>
                </a:ext>
              </a:extLst>
            </p:cNvPr>
            <p:cNvSpPr txBox="1"/>
            <p:nvPr/>
          </p:nvSpPr>
          <p:spPr>
            <a:xfrm>
              <a:off x="5319532" y="4084463"/>
              <a:ext cx="3802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Ge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1-x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Sn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(direct bandgap 0.3 – 0.8 eV)</a:t>
              </a:r>
              <a:endParaRPr lang="ru-UA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D51D5B-74AD-42CB-9427-469439124DD4}"/>
                </a:ext>
              </a:extLst>
            </p:cNvPr>
            <p:cNvSpPr txBox="1"/>
            <p:nvPr/>
          </p:nvSpPr>
          <p:spPr>
            <a:xfrm>
              <a:off x="5319532" y="4436767"/>
              <a:ext cx="30524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Ge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(indirect bandgap 0.67 eV)</a:t>
              </a:r>
              <a:endParaRPr lang="ru-UA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154C2AA-E2C8-46E3-80A2-D0BEF9A37EEA}"/>
                </a:ext>
              </a:extLst>
            </p:cNvPr>
            <p:cNvSpPr/>
            <p:nvPr/>
          </p:nvSpPr>
          <p:spPr>
            <a:xfrm>
              <a:off x="4441895" y="4893264"/>
              <a:ext cx="866661" cy="1515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5C1A69-79D7-48C3-8254-221E7F8C9D4D}"/>
                </a:ext>
              </a:extLst>
            </p:cNvPr>
            <p:cNvSpPr txBox="1"/>
            <p:nvPr/>
          </p:nvSpPr>
          <p:spPr>
            <a:xfrm>
              <a:off x="5343011" y="4797804"/>
              <a:ext cx="29722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(indirect bandgap 1.12 eV)</a:t>
              </a:r>
              <a:endParaRPr lang="ru-UA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917AB7-CCD7-494D-8BD2-AB2BFA493194}"/>
              </a:ext>
            </a:extLst>
          </p:cNvPr>
          <p:cNvSpPr txBox="1"/>
          <p:nvPr/>
        </p:nvSpPr>
        <p:spPr>
          <a:xfrm>
            <a:off x="1575571" y="1543328"/>
            <a:ext cx="5887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that can be used by a GeSn alloys</a:t>
            </a:r>
            <a:endParaRPr lang="ru-UA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E3806E6-4BCE-4806-AC68-C34431062774}"/>
              </a:ext>
            </a:extLst>
          </p:cNvPr>
          <p:cNvSpPr/>
          <p:nvPr/>
        </p:nvSpPr>
        <p:spPr>
          <a:xfrm rot="5400000">
            <a:off x="3465346" y="1415852"/>
            <a:ext cx="161675" cy="1114999"/>
          </a:xfrm>
          <a:prstGeom prst="leftBrac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7F21E0-206E-4CB8-A771-645F04AA10A3}"/>
              </a:ext>
            </a:extLst>
          </p:cNvPr>
          <p:cNvSpPr txBox="1"/>
          <p:nvPr/>
        </p:nvSpPr>
        <p:spPr>
          <a:xfrm>
            <a:off x="7508671" y="1556527"/>
            <a:ext cx="588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 dependencies of the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and indirect bandgaps of GeSn</a:t>
            </a:r>
            <a:endParaRPr lang="ru-UA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1E2E5C-86EE-4469-8DC8-DA0D0BB6B673}"/>
              </a:ext>
            </a:extLst>
          </p:cNvPr>
          <p:cNvSpPr txBox="1"/>
          <p:nvPr/>
        </p:nvSpPr>
        <p:spPr>
          <a:xfrm>
            <a:off x="1552550" y="236611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endParaRPr lang="ru-UA" sz="2000" b="1" baseline="-25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268DD3-9592-4F56-95A2-1532910ECD26}"/>
              </a:ext>
            </a:extLst>
          </p:cNvPr>
          <p:cNvSpPr txBox="1"/>
          <p:nvPr/>
        </p:nvSpPr>
        <p:spPr>
          <a:xfrm>
            <a:off x="2457263" y="2357101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endParaRPr lang="ru-UA" sz="2000" b="1" baseline="-25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F386B-C756-4110-8DE8-2DDF44295A85}"/>
              </a:ext>
            </a:extLst>
          </p:cNvPr>
          <p:cNvSpPr txBox="1"/>
          <p:nvPr/>
        </p:nvSpPr>
        <p:spPr>
          <a:xfrm>
            <a:off x="3255031" y="235773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GeSn</a:t>
            </a:r>
            <a:endParaRPr lang="ru-UA" sz="2000" b="1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84716C2B-CE8E-4D07-8AF6-D631AEC105E7}"/>
              </a:ext>
            </a:extLst>
          </p:cNvPr>
          <p:cNvGrpSpPr/>
          <p:nvPr/>
        </p:nvGrpSpPr>
        <p:grpSpPr>
          <a:xfrm>
            <a:off x="4717579" y="2602069"/>
            <a:ext cx="3630342" cy="2016558"/>
            <a:chOff x="4304682" y="1739806"/>
            <a:chExt cx="3291123" cy="1773591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A302A72D-A764-413C-A302-A9A85FE177B9}"/>
                </a:ext>
              </a:extLst>
            </p:cNvPr>
            <p:cNvGrpSpPr/>
            <p:nvPr/>
          </p:nvGrpSpPr>
          <p:grpSpPr>
            <a:xfrm>
              <a:off x="4304682" y="1739806"/>
              <a:ext cx="3291123" cy="1773591"/>
              <a:chOff x="5362074" y="717697"/>
              <a:chExt cx="3566302" cy="2214962"/>
            </a:xfrm>
          </p:grpSpPr>
          <p:sp>
            <p:nvSpPr>
              <p:cNvPr id="68" name="Куб 67">
                <a:extLst>
                  <a:ext uri="{FF2B5EF4-FFF2-40B4-BE49-F238E27FC236}">
                    <a16:creationId xmlns:a16="http://schemas.microsoft.com/office/drawing/2014/main" id="{FA588306-636F-49CB-BD5F-01EAE567DF44}"/>
                  </a:ext>
                </a:extLst>
              </p:cNvPr>
              <p:cNvSpPr/>
              <p:nvPr/>
            </p:nvSpPr>
            <p:spPr>
              <a:xfrm>
                <a:off x="5370935" y="1862400"/>
                <a:ext cx="3557441" cy="1070259"/>
              </a:xfrm>
              <a:prstGeom prst="cube">
                <a:avLst>
                  <a:gd name="adj" fmla="val 94162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  <p:sp>
            <p:nvSpPr>
              <p:cNvPr id="69" name="Куб 68">
                <a:extLst>
                  <a:ext uri="{FF2B5EF4-FFF2-40B4-BE49-F238E27FC236}">
                    <a16:creationId xmlns:a16="http://schemas.microsoft.com/office/drawing/2014/main" id="{02B23351-F6FE-4C7A-8E8C-EF5F41D6A09A}"/>
                  </a:ext>
                </a:extLst>
              </p:cNvPr>
              <p:cNvSpPr/>
              <p:nvPr/>
            </p:nvSpPr>
            <p:spPr>
              <a:xfrm>
                <a:off x="5367390" y="1800375"/>
                <a:ext cx="3557441" cy="1070259"/>
              </a:xfrm>
              <a:prstGeom prst="cube">
                <a:avLst>
                  <a:gd name="adj" fmla="val 9416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  <p:sp>
            <p:nvSpPr>
              <p:cNvPr id="70" name="Куб 69">
                <a:extLst>
                  <a:ext uri="{FF2B5EF4-FFF2-40B4-BE49-F238E27FC236}">
                    <a16:creationId xmlns:a16="http://schemas.microsoft.com/office/drawing/2014/main" id="{F2CD52B5-77A4-4CE6-A838-EBD629EA9FA4}"/>
                  </a:ext>
                </a:extLst>
              </p:cNvPr>
              <p:cNvSpPr/>
              <p:nvPr/>
            </p:nvSpPr>
            <p:spPr>
              <a:xfrm>
                <a:off x="5362074" y="1467246"/>
                <a:ext cx="3557442" cy="1335505"/>
              </a:xfrm>
              <a:prstGeom prst="cube">
                <a:avLst>
                  <a:gd name="adj" fmla="val 7434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Si substrate</a:t>
                </a:r>
                <a:endParaRPr lang="ru-U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Куб 70">
                <a:extLst>
                  <a:ext uri="{FF2B5EF4-FFF2-40B4-BE49-F238E27FC236}">
                    <a16:creationId xmlns:a16="http://schemas.microsoft.com/office/drawing/2014/main" id="{3A2CE3A5-F7D0-42A5-A5FB-05ADC4B4B4A8}"/>
                  </a:ext>
                </a:extLst>
              </p:cNvPr>
              <p:cNvSpPr/>
              <p:nvPr/>
            </p:nvSpPr>
            <p:spPr>
              <a:xfrm>
                <a:off x="5362074" y="1132623"/>
                <a:ext cx="3557442" cy="1335505"/>
              </a:xfrm>
              <a:prstGeom prst="cube">
                <a:avLst>
                  <a:gd name="adj" fmla="val 74342"/>
                </a:avLst>
              </a:prstGeom>
              <a:solidFill>
                <a:srgbClr val="C67B4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</a:t>
                </a:r>
                <a:endParaRPr lang="ru-UA" dirty="0"/>
              </a:p>
            </p:txBody>
          </p:sp>
          <p:sp>
            <p:nvSpPr>
              <p:cNvPr id="72" name="Куб 71">
                <a:extLst>
                  <a:ext uri="{FF2B5EF4-FFF2-40B4-BE49-F238E27FC236}">
                    <a16:creationId xmlns:a16="http://schemas.microsoft.com/office/drawing/2014/main" id="{F9BEDB71-9349-40CC-94BA-41FEBB54453B}"/>
                  </a:ext>
                </a:extLst>
              </p:cNvPr>
              <p:cNvSpPr/>
              <p:nvPr/>
            </p:nvSpPr>
            <p:spPr>
              <a:xfrm>
                <a:off x="5362074" y="799493"/>
                <a:ext cx="3557442" cy="1335505"/>
              </a:xfrm>
              <a:prstGeom prst="cube">
                <a:avLst>
                  <a:gd name="adj" fmla="val 74342"/>
                </a:avLst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</a:t>
                </a:r>
                <a:r>
                  <a:rPr lang="en-US" baseline="-25000" dirty="0"/>
                  <a:t>1-x</a:t>
                </a:r>
                <a:r>
                  <a:rPr lang="en-US" dirty="0"/>
                  <a:t>Sn</a:t>
                </a:r>
                <a:r>
                  <a:rPr lang="en-US" baseline="-25000" dirty="0"/>
                  <a:t>x</a:t>
                </a:r>
                <a:endParaRPr lang="ru-UA" baseline="-25000" dirty="0"/>
              </a:p>
            </p:txBody>
          </p:sp>
          <p:sp>
            <p:nvSpPr>
              <p:cNvPr id="73" name="Куб 72">
                <a:extLst>
                  <a:ext uri="{FF2B5EF4-FFF2-40B4-BE49-F238E27FC236}">
                    <a16:creationId xmlns:a16="http://schemas.microsoft.com/office/drawing/2014/main" id="{0F77B28B-B756-4D0E-AFCE-A39390B8682B}"/>
                  </a:ext>
                </a:extLst>
              </p:cNvPr>
              <p:cNvSpPr/>
              <p:nvPr/>
            </p:nvSpPr>
            <p:spPr>
              <a:xfrm>
                <a:off x="5367390" y="717697"/>
                <a:ext cx="3557441" cy="1070259"/>
              </a:xfrm>
              <a:prstGeom prst="cube">
                <a:avLst>
                  <a:gd name="adj" fmla="val 94162"/>
                </a:avLst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</p:grp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C2824B69-B3FC-45B4-A182-927E9EFFBF4B}"/>
                </a:ext>
              </a:extLst>
            </p:cNvPr>
            <p:cNvCxnSpPr/>
            <p:nvPr/>
          </p:nvCxnSpPr>
          <p:spPr>
            <a:xfrm>
              <a:off x="5005137" y="2168301"/>
              <a:ext cx="187692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2723F6B9-0E7D-401F-94E5-4FA5E5A98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0975" y="1885789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47D547D-E6F4-4F31-AE0F-8355A03CC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6054" y="1876514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EEC3A5B7-27BA-4696-913C-EF28B047C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8272" y="1893016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01F7A8F8-F071-4B43-9070-F4112B580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252" y="1884536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5E4060C4-2158-46B6-A9B2-E5748535F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898" y="1884536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Стрелка: вниз 73">
            <a:extLst>
              <a:ext uri="{FF2B5EF4-FFF2-40B4-BE49-F238E27FC236}">
                <a16:creationId xmlns:a16="http://schemas.microsoft.com/office/drawing/2014/main" id="{1211E878-5DA8-4285-98E5-B3EC725274AA}"/>
              </a:ext>
            </a:extLst>
          </p:cNvPr>
          <p:cNvSpPr/>
          <p:nvPr/>
        </p:nvSpPr>
        <p:spPr>
          <a:xfrm>
            <a:off x="5782679" y="1818685"/>
            <a:ext cx="2053389" cy="650201"/>
          </a:xfrm>
          <a:prstGeom prst="downArrow">
            <a:avLst>
              <a:gd name="adj1" fmla="val 50000"/>
              <a:gd name="adj2" fmla="val 32729"/>
            </a:avLst>
          </a:prstGeom>
          <a:gradFill>
            <a:gsLst>
              <a:gs pos="8000">
                <a:srgbClr val="C00000"/>
              </a:gs>
              <a:gs pos="72000">
                <a:srgbClr val="0070C0"/>
              </a:gs>
              <a:gs pos="34000">
                <a:srgbClr val="E46D00"/>
              </a:gs>
              <a:gs pos="41000">
                <a:srgbClr val="FFC000"/>
              </a:gs>
              <a:gs pos="55000">
                <a:srgbClr val="92D05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F7D55361-7167-4B5C-9AA7-84FD1D7358D5}"/>
              </a:ext>
            </a:extLst>
          </p:cNvPr>
          <p:cNvSpPr/>
          <p:nvPr/>
        </p:nvSpPr>
        <p:spPr>
          <a:xfrm>
            <a:off x="369561" y="859212"/>
            <a:ext cx="5770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/>
              <a:t>2020 U.S.-Ukraine Alternative Energy Research Competition</a:t>
            </a:r>
          </a:p>
        </p:txBody>
      </p:sp>
    </p:spTree>
    <p:extLst>
      <p:ext uri="{BB962C8B-B14F-4D97-AF65-F5344CB8AC3E}">
        <p14:creationId xmlns:p14="http://schemas.microsoft.com/office/powerpoint/2010/main" val="2041504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0925" y="5135067"/>
            <a:ext cx="907801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4590"/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Taras Shevchenko National University of Kyiv, 202</a:t>
            </a:r>
            <a:r>
              <a:rPr lang="uk-UA" sz="2800" b="1" dirty="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endParaRPr lang="uk-UA" sz="2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" y="4534267"/>
            <a:ext cx="1894098" cy="18940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CB2B18-8BBE-467A-9040-2847D38CCB74}"/>
              </a:ext>
            </a:extLst>
          </p:cNvPr>
          <p:cNvSpPr/>
          <p:nvPr/>
        </p:nvSpPr>
        <p:spPr>
          <a:xfrm>
            <a:off x="510618" y="605544"/>
            <a:ext cx="55853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Serhiy Kondratenko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 of Optics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Kondratenko@knu.ua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309067A2-CD1D-E722-8E13-A8C7FDD331DF}"/>
              </a:ext>
            </a:extLst>
          </p:cNvPr>
          <p:cNvSpPr/>
          <p:nvPr/>
        </p:nvSpPr>
        <p:spPr>
          <a:xfrm>
            <a:off x="6545072" y="605544"/>
            <a:ext cx="55853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Oleg Olikh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 Department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olegolikh@knu.ua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4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4418000" y="606669"/>
            <a:ext cx="335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ru" sz="36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EDUCATION</a:t>
            </a:r>
            <a:endParaRPr sz="3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123092" y="1314615"/>
            <a:ext cx="12192000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ru" sz="2200" b="1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Master’s program “Physics of Nanosystems”</a:t>
            </a:r>
            <a:endParaRPr sz="2200" b="1" i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ru" sz="22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Selected courses:</a:t>
            </a:r>
            <a:endParaRPr sz="22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Nanoelectronics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Physical properties of nanosystems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and modelling of nanostructures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semiconductor heterostructures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of nanocomposites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carbon nanocomposites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lnSpc>
                <a:spcPct val="150000"/>
              </a:lnSpc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Modern problems in physics of nanosystems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ru" sz="22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Opportunities for students:</a:t>
            </a:r>
            <a:endParaRPr sz="22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Various types of educational internships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Laboratory work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Participation in research projects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Academic mobility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CDFD9F-8B15-97E3-EE6A-D82BF135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677" y="1942489"/>
            <a:ext cx="2866540" cy="2428033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1064617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198" name="Google Shape;198;p32"/>
          <p:cNvSpPr/>
          <p:nvPr/>
        </p:nvSpPr>
        <p:spPr>
          <a:xfrm>
            <a:off x="1917866" y="482654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12896" y="1897245"/>
            <a:ext cx="7910625" cy="28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  <a:endParaRPr sz="22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435" y="3990433"/>
            <a:ext cx="3352759" cy="2648305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693" y="4280081"/>
            <a:ext cx="3137033" cy="235865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6453" y="1622918"/>
            <a:ext cx="3067147" cy="208485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A2DC2E-6BFC-3907-0BB8-4F678BC5D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933" y="4714899"/>
            <a:ext cx="2316965" cy="178397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927237"/>
            <a:ext cx="11823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2400" dirty="0"/>
          </a:p>
        </p:txBody>
      </p:sp>
      <p:sp>
        <p:nvSpPr>
          <p:cNvPr id="198" name="Google Shape;198;p32"/>
          <p:cNvSpPr/>
          <p:nvPr/>
        </p:nvSpPr>
        <p:spPr>
          <a:xfrm>
            <a:off x="2112200" y="494461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100473" y="1608014"/>
            <a:ext cx="7080408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22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8" y="3765959"/>
            <a:ext cx="7080408" cy="270161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327" y="4105147"/>
            <a:ext cx="3260543" cy="223502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53" y="1411969"/>
            <a:ext cx="4287864" cy="22350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5B145-A45A-BC33-7B4D-82A10D79D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4" y="714348"/>
            <a:ext cx="10261205" cy="55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2153994" y="524296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455" y="4242534"/>
            <a:ext cx="34995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447" y="4242534"/>
            <a:ext cx="343011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8880948" y="4323917"/>
            <a:ext cx="2893712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0948" y="1774979"/>
            <a:ext cx="28831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298055" y="2337899"/>
            <a:ext cx="870080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06800" y="1139856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888256"/>
            <a:ext cx="12192000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2200" dirty="0"/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64896" y="1057300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  <p:sp>
        <p:nvSpPr>
          <p:cNvPr id="174" name="Google Shape;174;p30"/>
          <p:cNvSpPr/>
          <p:nvPr/>
        </p:nvSpPr>
        <p:spPr>
          <a:xfrm>
            <a:off x="2112200" y="465270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511" y="4001928"/>
            <a:ext cx="309223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10170561" y="4001929"/>
            <a:ext cx="1844099" cy="23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155" y="4001928"/>
            <a:ext cx="300797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3;p29">
            <a:extLst>
              <a:ext uri="{FF2B5EF4-FFF2-40B4-BE49-F238E27FC236}">
                <a16:creationId xmlns:a16="http://schemas.microsoft.com/office/drawing/2014/main" id="{4DF0D3EF-C080-17D4-8191-A44E7F0083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753" y="4204290"/>
            <a:ext cx="3133041" cy="198607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959461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Modeling of phonon transport properties of nanostructures for thermal management and thermoelectric applications</a:t>
            </a:r>
            <a:endParaRPr sz="2400" dirty="0"/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863599"/>
            <a:ext cx="6713666" cy="28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2076553" y="395211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237" y="1693943"/>
            <a:ext cx="4965930" cy="248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827" y="4594619"/>
            <a:ext cx="2615680" cy="185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562" y="4594603"/>
            <a:ext cx="2776694" cy="1859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959180" y="4590482"/>
            <a:ext cx="4008680" cy="1868166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190626" y="4586363"/>
            <a:ext cx="1408940" cy="187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962</Words>
  <Application>Microsoft Office PowerPoint</Application>
  <PresentationFormat>Широкий екран</PresentationFormat>
  <Paragraphs>178</Paragraphs>
  <Slides>23</Slides>
  <Notes>8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23</vt:i4>
      </vt:variant>
    </vt:vector>
  </HeadingPairs>
  <TitlesOfParts>
    <vt:vector size="33" baseType="lpstr">
      <vt:lpstr>Arial</vt:lpstr>
      <vt:lpstr>Arial Rounded</vt:lpstr>
      <vt:lpstr>Arial Rounded MT Bold</vt:lpstr>
      <vt:lpstr>Calibri</vt:lpstr>
      <vt:lpstr>Calibri Light</vt:lpstr>
      <vt:lpstr>Times New Roman</vt:lpstr>
      <vt:lpstr>Verdana</vt:lpstr>
      <vt:lpstr>Wingdings</vt:lpstr>
      <vt:lpstr>Тема Office</vt:lpstr>
      <vt:lpstr>Graph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ROOM235-1</dc:creator>
  <cp:lastModifiedBy>я</cp:lastModifiedBy>
  <cp:revision>26</cp:revision>
  <dcterms:created xsi:type="dcterms:W3CDTF">2023-02-21T09:57:02Z</dcterms:created>
  <dcterms:modified xsi:type="dcterms:W3CDTF">2023-09-17T06:34:12Z</dcterms:modified>
</cp:coreProperties>
</file>